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1" r:id="rId4"/>
    <p:sldId id="258" r:id="rId5"/>
    <p:sldId id="260" r:id="rId6"/>
    <p:sldId id="261" r:id="rId7"/>
    <p:sldId id="270" r:id="rId8"/>
    <p:sldId id="273" r:id="rId9"/>
    <p:sldId id="269" r:id="rId10"/>
    <p:sldId id="274" r:id="rId11"/>
    <p:sldId id="268" r:id="rId12"/>
    <p:sldId id="266" r:id="rId13"/>
    <p:sldId id="267" r:id="rId14"/>
    <p:sldId id="275" r:id="rId15"/>
    <p:sldId id="265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C143"/>
    <a:srgbClr val="FF941F"/>
    <a:srgbClr val="00703C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3469" autoAdjust="0"/>
  </p:normalViewPr>
  <p:slideViewPr>
    <p:cSldViewPr snapToGrid="0">
      <p:cViewPr varScale="1">
        <p:scale>
          <a:sx n="115" d="100"/>
          <a:sy n="115" d="100"/>
        </p:scale>
        <p:origin x="5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D90A66-25E1-41F9-85AF-4C5BE221F3E2}" type="doc">
      <dgm:prSet loTypeId="urn:microsoft.com/office/officeart/2005/8/layout/cycle1" loCatId="cycle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s-CO"/>
        </a:p>
      </dgm:t>
    </dgm:pt>
    <dgm:pt modelId="{021179AF-B042-4F50-B4D6-2F7A84B19475}">
      <dgm:prSet phldrT="[Texto]" custT="1"/>
      <dgm:spPr/>
      <dgm:t>
        <a:bodyPr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Bancarización</a:t>
          </a:r>
          <a:r>
            <a:rPr lang="es-CO" sz="1600" kern="1200" dirty="0"/>
            <a:t> </a:t>
          </a:r>
        </a:p>
      </dgm:t>
    </dgm:pt>
    <dgm:pt modelId="{10C3FF2B-2351-45C3-AC0C-D189A4BEA72A}" type="parTrans" cxnId="{6C7CDA6E-E897-438F-B9B9-9734FCF66C2A}">
      <dgm:prSet/>
      <dgm:spPr/>
      <dgm:t>
        <a:bodyPr/>
        <a:lstStyle/>
        <a:p>
          <a:endParaRPr lang="es-CO"/>
        </a:p>
      </dgm:t>
    </dgm:pt>
    <dgm:pt modelId="{FC9840EE-B70F-44C8-AB3E-4C46D6FF7E86}" type="sibTrans" cxnId="{6C7CDA6E-E897-438F-B9B9-9734FCF66C2A}">
      <dgm:prSet/>
      <dgm:spPr/>
      <dgm:t>
        <a:bodyPr/>
        <a:lstStyle/>
        <a:p>
          <a:endParaRPr lang="es-CO"/>
        </a:p>
      </dgm:t>
    </dgm:pt>
    <dgm:pt modelId="{08FE4610-B534-4E90-8AD4-765B7A19915C}">
      <dgm:prSet phldrT="[Texto]" custT="1"/>
      <dgm:spPr>
        <a:noFill/>
        <a:ln>
          <a:noFill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Plan siembra</a:t>
          </a:r>
        </a:p>
      </dgm:t>
    </dgm:pt>
    <dgm:pt modelId="{C61DC9BF-7313-4C0B-A0BA-C961CBA90891}" type="parTrans" cxnId="{880C4560-C80D-4A96-9F34-90F39FB37706}">
      <dgm:prSet/>
      <dgm:spPr/>
      <dgm:t>
        <a:bodyPr/>
        <a:lstStyle/>
        <a:p>
          <a:endParaRPr lang="es-CO"/>
        </a:p>
      </dgm:t>
    </dgm:pt>
    <dgm:pt modelId="{A84C1932-FBB5-4EC0-AF1C-4F9302AF1A4C}" type="sibTrans" cxnId="{880C4560-C80D-4A96-9F34-90F39FB37706}">
      <dgm:prSet/>
      <dgm:spPr/>
      <dgm:t>
        <a:bodyPr/>
        <a:lstStyle/>
        <a:p>
          <a:endParaRPr lang="es-CO"/>
        </a:p>
      </dgm:t>
    </dgm:pt>
    <dgm:pt modelId="{605C7646-16A3-4077-A01B-B2FD90F58559}">
      <dgm:prSet phldrT="[Texto]" custT="1"/>
      <dgm:spPr>
        <a:noFill/>
        <a:ln>
          <a:noFill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Market</a:t>
          </a:r>
          <a:r>
            <a:rPr lang="es-CO" sz="1800" kern="1200" dirty="0">
              <a:latin typeface="Helvetica LT Std Light" panose="020B0403020202020204" pitchFamily="34" charset="0"/>
            </a:rPr>
            <a:t> </a:t>
          </a: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place</a:t>
          </a:r>
        </a:p>
      </dgm:t>
    </dgm:pt>
    <dgm:pt modelId="{89E01C4B-CE97-46DB-AF5D-B351F1EF7B04}" type="parTrans" cxnId="{7B92A45C-F6A1-4824-A83F-F7F8599770F3}">
      <dgm:prSet/>
      <dgm:spPr/>
      <dgm:t>
        <a:bodyPr/>
        <a:lstStyle/>
        <a:p>
          <a:endParaRPr lang="es-CO"/>
        </a:p>
      </dgm:t>
    </dgm:pt>
    <dgm:pt modelId="{FBFD657E-231D-41D0-A2C3-453198BA276B}" type="sibTrans" cxnId="{7B92A45C-F6A1-4824-A83F-F7F8599770F3}">
      <dgm:prSet/>
      <dgm:spPr/>
      <dgm:t>
        <a:bodyPr/>
        <a:lstStyle/>
        <a:p>
          <a:endParaRPr lang="es-CO"/>
        </a:p>
      </dgm:t>
    </dgm:pt>
    <dgm:pt modelId="{0D5A3A59-49B1-4EFE-84E3-7F8D5E140B43}" type="pres">
      <dgm:prSet presAssocID="{8AD90A66-25E1-41F9-85AF-4C5BE221F3E2}" presName="cycle" presStyleCnt="0">
        <dgm:presLayoutVars>
          <dgm:dir/>
          <dgm:resizeHandles val="exact"/>
        </dgm:presLayoutVars>
      </dgm:prSet>
      <dgm:spPr/>
    </dgm:pt>
    <dgm:pt modelId="{123A0866-FBB2-4E8B-8A75-83E4E74342A7}" type="pres">
      <dgm:prSet presAssocID="{021179AF-B042-4F50-B4D6-2F7A84B19475}" presName="dummy" presStyleCnt="0"/>
      <dgm:spPr/>
    </dgm:pt>
    <dgm:pt modelId="{33CB88E3-FAF2-43E2-83CC-4C916E070920}" type="pres">
      <dgm:prSet presAssocID="{021179AF-B042-4F50-B4D6-2F7A84B19475}" presName="node" presStyleLbl="revTx" presStyleIdx="0" presStyleCnt="3" custScaleX="140073">
        <dgm:presLayoutVars>
          <dgm:bulletEnabled val="1"/>
        </dgm:presLayoutVars>
      </dgm:prSet>
      <dgm:spPr/>
    </dgm:pt>
    <dgm:pt modelId="{8326E962-D88C-48F2-AC9F-AB64445B6EB2}" type="pres">
      <dgm:prSet presAssocID="{FC9840EE-B70F-44C8-AB3E-4C46D6FF7E86}" presName="sibTrans" presStyleLbl="node1" presStyleIdx="0" presStyleCnt="3"/>
      <dgm:spPr/>
    </dgm:pt>
    <dgm:pt modelId="{797B60BE-577C-40BC-B733-373F333DE306}" type="pres">
      <dgm:prSet presAssocID="{08FE4610-B534-4E90-8AD4-765B7A19915C}" presName="dummy" presStyleCnt="0"/>
      <dgm:spPr/>
    </dgm:pt>
    <dgm:pt modelId="{DB924FF7-AAF2-40A7-A5D7-00B1689B9282}" type="pres">
      <dgm:prSet presAssocID="{08FE4610-B534-4E90-8AD4-765B7A19915C}" presName="node" presStyleLbl="revTx" presStyleIdx="1" presStyleCnt="3">
        <dgm:presLayoutVars>
          <dgm:bulletEnabled val="1"/>
        </dgm:presLayoutVars>
      </dgm:prSet>
      <dgm:spPr>
        <a:xfrm>
          <a:off x="3708646" y="5334190"/>
          <a:ext cx="1179346" cy="1179346"/>
        </a:xfrm>
        <a:prstGeom prst="rect">
          <a:avLst/>
        </a:prstGeom>
      </dgm:spPr>
    </dgm:pt>
    <dgm:pt modelId="{D78A70AD-792F-4059-90B5-0FEDA4497DDC}" type="pres">
      <dgm:prSet presAssocID="{A84C1932-FBB5-4EC0-AF1C-4F9302AF1A4C}" presName="sibTrans" presStyleLbl="node1" presStyleIdx="1" presStyleCnt="3"/>
      <dgm:spPr/>
    </dgm:pt>
    <dgm:pt modelId="{22EE63F9-EC92-469C-9C4A-D26FDAE4EA3B}" type="pres">
      <dgm:prSet presAssocID="{605C7646-16A3-4077-A01B-B2FD90F58559}" presName="dummy" presStyleCnt="0"/>
      <dgm:spPr/>
    </dgm:pt>
    <dgm:pt modelId="{CA4D6CED-9BF2-4EFE-8E32-7C7AFCCCC741}" type="pres">
      <dgm:prSet presAssocID="{605C7646-16A3-4077-A01B-B2FD90F58559}" presName="node" presStyleLbl="revTx" presStyleIdx="2" presStyleCnt="3">
        <dgm:presLayoutVars>
          <dgm:bulletEnabled val="1"/>
        </dgm:presLayoutVars>
      </dgm:prSet>
      <dgm:spPr>
        <a:xfrm>
          <a:off x="1515440" y="4277998"/>
          <a:ext cx="1179346" cy="1179346"/>
        </a:xfrm>
        <a:prstGeom prst="rect">
          <a:avLst/>
        </a:prstGeom>
      </dgm:spPr>
    </dgm:pt>
    <dgm:pt modelId="{6DDB6FDC-893D-4733-B123-4A00040598D9}" type="pres">
      <dgm:prSet presAssocID="{FBFD657E-231D-41D0-A2C3-453198BA276B}" presName="sibTrans" presStyleLbl="node1" presStyleIdx="2" presStyleCnt="3"/>
      <dgm:spPr/>
    </dgm:pt>
  </dgm:ptLst>
  <dgm:cxnLst>
    <dgm:cxn modelId="{B763510E-025C-4AA3-A281-3C13C113898C}" type="presOf" srcId="{605C7646-16A3-4077-A01B-B2FD90F58559}" destId="{CA4D6CED-9BF2-4EFE-8E32-7C7AFCCCC741}" srcOrd="0" destOrd="0" presId="urn:microsoft.com/office/officeart/2005/8/layout/cycle1"/>
    <dgm:cxn modelId="{853A2644-8680-4750-B44E-C7EFC8F8A6BC}" type="presOf" srcId="{08FE4610-B534-4E90-8AD4-765B7A19915C}" destId="{DB924FF7-AAF2-40A7-A5D7-00B1689B9282}" srcOrd="0" destOrd="0" presId="urn:microsoft.com/office/officeart/2005/8/layout/cycle1"/>
    <dgm:cxn modelId="{1AE8225A-C44D-4749-A815-1A61E2AC2208}" type="presOf" srcId="{A84C1932-FBB5-4EC0-AF1C-4F9302AF1A4C}" destId="{D78A70AD-792F-4059-90B5-0FEDA4497DDC}" srcOrd="0" destOrd="0" presId="urn:microsoft.com/office/officeart/2005/8/layout/cycle1"/>
    <dgm:cxn modelId="{7B92A45C-F6A1-4824-A83F-F7F8599770F3}" srcId="{8AD90A66-25E1-41F9-85AF-4C5BE221F3E2}" destId="{605C7646-16A3-4077-A01B-B2FD90F58559}" srcOrd="2" destOrd="0" parTransId="{89E01C4B-CE97-46DB-AF5D-B351F1EF7B04}" sibTransId="{FBFD657E-231D-41D0-A2C3-453198BA276B}"/>
    <dgm:cxn modelId="{880C4560-C80D-4A96-9F34-90F39FB37706}" srcId="{8AD90A66-25E1-41F9-85AF-4C5BE221F3E2}" destId="{08FE4610-B534-4E90-8AD4-765B7A19915C}" srcOrd="1" destOrd="0" parTransId="{C61DC9BF-7313-4C0B-A0BA-C961CBA90891}" sibTransId="{A84C1932-FBB5-4EC0-AF1C-4F9302AF1A4C}"/>
    <dgm:cxn modelId="{6C7CDA6E-E897-438F-B9B9-9734FCF66C2A}" srcId="{8AD90A66-25E1-41F9-85AF-4C5BE221F3E2}" destId="{021179AF-B042-4F50-B4D6-2F7A84B19475}" srcOrd="0" destOrd="0" parTransId="{10C3FF2B-2351-45C3-AC0C-D189A4BEA72A}" sibTransId="{FC9840EE-B70F-44C8-AB3E-4C46D6FF7E86}"/>
    <dgm:cxn modelId="{51DEDE91-7D63-41E2-AAFB-692A2A1AEBCD}" type="presOf" srcId="{8AD90A66-25E1-41F9-85AF-4C5BE221F3E2}" destId="{0D5A3A59-49B1-4EFE-84E3-7F8D5E140B43}" srcOrd="0" destOrd="0" presId="urn:microsoft.com/office/officeart/2005/8/layout/cycle1"/>
    <dgm:cxn modelId="{6CC39EC6-B839-44E8-A62F-C420CB4D7B9F}" type="presOf" srcId="{FC9840EE-B70F-44C8-AB3E-4C46D6FF7E86}" destId="{8326E962-D88C-48F2-AC9F-AB64445B6EB2}" srcOrd="0" destOrd="0" presId="urn:microsoft.com/office/officeart/2005/8/layout/cycle1"/>
    <dgm:cxn modelId="{DD4564D7-0F7C-47C4-9BD5-80625BE8DA4E}" type="presOf" srcId="{021179AF-B042-4F50-B4D6-2F7A84B19475}" destId="{33CB88E3-FAF2-43E2-83CC-4C916E070920}" srcOrd="0" destOrd="0" presId="urn:microsoft.com/office/officeart/2005/8/layout/cycle1"/>
    <dgm:cxn modelId="{44FD73E5-9733-43B7-8801-F6EB6F1DBF93}" type="presOf" srcId="{FBFD657E-231D-41D0-A2C3-453198BA276B}" destId="{6DDB6FDC-893D-4733-B123-4A00040598D9}" srcOrd="0" destOrd="0" presId="urn:microsoft.com/office/officeart/2005/8/layout/cycle1"/>
    <dgm:cxn modelId="{1F6D07BD-E570-43CC-9B0A-7A8C972FC1B9}" type="presParOf" srcId="{0D5A3A59-49B1-4EFE-84E3-7F8D5E140B43}" destId="{123A0866-FBB2-4E8B-8A75-83E4E74342A7}" srcOrd="0" destOrd="0" presId="urn:microsoft.com/office/officeart/2005/8/layout/cycle1"/>
    <dgm:cxn modelId="{DD19E7B1-1FFB-4BF4-B9BD-12BEAC85BCD3}" type="presParOf" srcId="{0D5A3A59-49B1-4EFE-84E3-7F8D5E140B43}" destId="{33CB88E3-FAF2-43E2-83CC-4C916E070920}" srcOrd="1" destOrd="0" presId="urn:microsoft.com/office/officeart/2005/8/layout/cycle1"/>
    <dgm:cxn modelId="{4A1289DF-5B11-4450-9CAC-A96B10009213}" type="presParOf" srcId="{0D5A3A59-49B1-4EFE-84E3-7F8D5E140B43}" destId="{8326E962-D88C-48F2-AC9F-AB64445B6EB2}" srcOrd="2" destOrd="0" presId="urn:microsoft.com/office/officeart/2005/8/layout/cycle1"/>
    <dgm:cxn modelId="{F8400835-DE9B-4F90-8D5D-B66B93500E14}" type="presParOf" srcId="{0D5A3A59-49B1-4EFE-84E3-7F8D5E140B43}" destId="{797B60BE-577C-40BC-B733-373F333DE306}" srcOrd="3" destOrd="0" presId="urn:microsoft.com/office/officeart/2005/8/layout/cycle1"/>
    <dgm:cxn modelId="{710B6302-D10B-40AB-975C-F543A56D605E}" type="presParOf" srcId="{0D5A3A59-49B1-4EFE-84E3-7F8D5E140B43}" destId="{DB924FF7-AAF2-40A7-A5D7-00B1689B9282}" srcOrd="4" destOrd="0" presId="urn:microsoft.com/office/officeart/2005/8/layout/cycle1"/>
    <dgm:cxn modelId="{41480F83-6F77-4EFB-9D32-4783FA6D2093}" type="presParOf" srcId="{0D5A3A59-49B1-4EFE-84E3-7F8D5E140B43}" destId="{D78A70AD-792F-4059-90B5-0FEDA4497DDC}" srcOrd="5" destOrd="0" presId="urn:microsoft.com/office/officeart/2005/8/layout/cycle1"/>
    <dgm:cxn modelId="{71983574-3ADD-409C-B414-4C47DCC67554}" type="presParOf" srcId="{0D5A3A59-49B1-4EFE-84E3-7F8D5E140B43}" destId="{22EE63F9-EC92-469C-9C4A-D26FDAE4EA3B}" srcOrd="6" destOrd="0" presId="urn:microsoft.com/office/officeart/2005/8/layout/cycle1"/>
    <dgm:cxn modelId="{872D6C96-7E4E-41A3-A9CC-E1C0392FD910}" type="presParOf" srcId="{0D5A3A59-49B1-4EFE-84E3-7F8D5E140B43}" destId="{CA4D6CED-9BF2-4EFE-8E32-7C7AFCCCC741}" srcOrd="7" destOrd="0" presId="urn:microsoft.com/office/officeart/2005/8/layout/cycle1"/>
    <dgm:cxn modelId="{E28C4A49-60A1-4CBC-A15E-A9465EF2F995}" type="presParOf" srcId="{0D5A3A59-49B1-4EFE-84E3-7F8D5E140B43}" destId="{6DDB6FDC-893D-4733-B123-4A00040598D9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B88E3-FAF2-43E2-83CC-4C916E070920}">
      <dsp:nvSpPr>
        <dsp:cNvPr id="0" name=""/>
        <dsp:cNvSpPr/>
      </dsp:nvSpPr>
      <dsp:spPr>
        <a:xfrm>
          <a:off x="4702467" y="482724"/>
          <a:ext cx="3436048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Bancarización</a:t>
          </a:r>
          <a:r>
            <a:rPr lang="es-CO" sz="1600" kern="1200" dirty="0"/>
            <a:t> </a:t>
          </a:r>
        </a:p>
      </dsp:txBody>
      <dsp:txXfrm>
        <a:off x="4702467" y="482724"/>
        <a:ext cx="3436048" cy="2453040"/>
      </dsp:txXfrm>
    </dsp:sp>
    <dsp:sp modelId="{8326E962-D88C-48F2-AC9F-AB64445B6EB2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2968113"/>
            <a:gd name="adj4" fmla="val 48870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24FF7-AAF2-40A7-A5D7-00B1689B9282}">
      <dsp:nvSpPr>
        <dsp:cNvPr id="0" name=""/>
        <dsp:cNvSpPr/>
      </dsp:nvSpPr>
      <dsp:spPr>
        <a:xfrm>
          <a:off x="3128302" y="4060566"/>
          <a:ext cx="2453040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Plan siembra</a:t>
          </a:r>
        </a:p>
      </dsp:txBody>
      <dsp:txXfrm>
        <a:off x="3128302" y="4060566"/>
        <a:ext cx="2453040" cy="2453040"/>
      </dsp:txXfrm>
    </dsp:sp>
    <dsp:sp modelId="{D78A70AD-792F-4059-90B5-0FEDA4497DDC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10175944"/>
            <a:gd name="adj4" fmla="val 7256701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4D6CED-9BF2-4EFE-8E32-7C7AFCCCC741}">
      <dsp:nvSpPr>
        <dsp:cNvPr id="0" name=""/>
        <dsp:cNvSpPr/>
      </dsp:nvSpPr>
      <dsp:spPr>
        <a:xfrm>
          <a:off x="1062634" y="482724"/>
          <a:ext cx="2453040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Market</a:t>
          </a:r>
          <a:r>
            <a:rPr lang="es-CO" sz="1800" kern="1200" dirty="0">
              <a:latin typeface="Helvetica LT Std Light" panose="020B0403020202020204" pitchFamily="34" charset="0"/>
            </a:rPr>
            <a:t> </a:t>
          </a: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place</a:t>
          </a:r>
        </a:p>
      </dsp:txBody>
      <dsp:txXfrm>
        <a:off x="1062634" y="482724"/>
        <a:ext cx="2453040" cy="2453040"/>
      </dsp:txXfrm>
    </dsp:sp>
    <dsp:sp modelId="{6DDB6FDC-893D-4733-B123-4A00040598D9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16127652"/>
            <a:gd name="adj4" fmla="val 14964115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8B329-15D5-4371-98E3-6FED4F4A96FE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6B35B-B7A0-4C8C-B743-9DB7E36A4A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5911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tiempo.com/economia/sector-financiero/bancarizacion-en-colombia-alcanza-el-81-4-por-ciento-374316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>
                <a:hlinkClick r:id="rId3"/>
              </a:rPr>
              <a:t>https://www.eltiempo.com/economia/sector-financiero/bancarizacion-en-colombia-alcanza-el-81-4-por-ciento-374316</a:t>
            </a:r>
            <a:endParaRPr lang="es-CO" dirty="0"/>
          </a:p>
          <a:p>
            <a:r>
              <a:rPr lang="es-CO" dirty="0"/>
              <a:t>18721 estudiantes </a:t>
            </a:r>
            <a:r>
              <a:rPr lang="es-CO" dirty="0" err="1"/>
              <a:t>uniandes</a:t>
            </a:r>
            <a:r>
              <a:rPr lang="es-CO" dirty="0"/>
              <a:t> </a:t>
            </a:r>
          </a:p>
          <a:p>
            <a:r>
              <a:rPr lang="es-CO" dirty="0"/>
              <a:t>363 </a:t>
            </a:r>
            <a:r>
              <a:rPr lang="es-CO" dirty="0" err="1"/>
              <a:t>uniandes</a:t>
            </a:r>
            <a:r>
              <a:rPr lang="es-CO" dirty="0"/>
              <a:t> 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6B35B-B7A0-4C8C-B743-9DB7E36A4A34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2515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46BD8-695B-4808-83AC-E0A65E358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A5AFB9-1690-4321-9DAB-EE3F975DB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910741-E1ED-4CE6-9E4E-3ECE41DE5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7280DB-8F0D-4C6E-B455-7049C24C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F97072-2569-4E03-8727-82114EED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0355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F21CB6-8BD5-4879-A3D0-8BE4E1E9E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551BFC-1F2A-4005-95DB-F55296F5D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20FCE-9B0A-4024-BAEA-F75423C2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7A3444-025F-4885-AA36-E7C7B5895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C841-7FB4-4F27-997C-991EFC02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54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2AB0270-5A61-4C17-ACF5-6FDDB5411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B9A79C0-3775-409B-AA20-756A7DE5D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5EDF-14AD-425B-A597-19689C46B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4B8E62-3F71-4874-95D2-D0F96483C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D72708-7547-4A6E-8E38-E4690F49E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0339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28BE1-A6FB-4456-9AFC-96A02E377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61A8DC-CC5C-492A-A074-500892EDE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0157D8-B9E4-429F-9973-FDA37EFD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F0DC23-706A-4763-8AB7-EFBF572D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68860C-1FAC-4981-BFEB-7671E2600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6985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BD36C-895A-4AA4-83B4-1AA99C9B3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3F467E-1E5C-485B-B8C4-EC6D64D5C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D6CB0E-62A1-455E-A4D2-087CCEA14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366CC9-6CAE-4423-BA40-E35173B69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0E2D96-475E-4D49-B309-17611BEE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35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29D9EB-5798-4351-89BF-08E3A2E68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E60AF0-DE5B-4BF3-88FC-A06800F337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03355C8-15A6-4292-AE81-A58E0A45D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3386C87-7450-4B0D-BD1F-B9AE615B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0FDACA-484F-4241-8B06-960464E56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B725FB6-A9E3-4DAD-B45D-CD67E1D5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9367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52CFC-7957-4DEC-955A-A794C161C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D677010-C349-4301-9EC9-D718473A9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CC0E90-7F66-4B5C-B8F5-4F7936B6E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D749C76-265A-443B-96BA-45A19FEA4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6B44716-F5F9-4942-B684-07C9BEE48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BD861BA-09A3-4E2A-9F21-CCBD5F14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0345174-4FB6-4B48-8B24-514CDBC3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D2E6FE2-DCA8-49ED-84C9-CB00A1184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404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B22EE3-D30F-41FE-98CF-09A0EC94E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78C3B9-54C0-4090-B0E4-8CAA6CBDC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7A0D237-900A-4904-B0FD-DC98A4C3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6AABE47-5F02-4E82-B807-D96442C62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361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C106C70-3948-427B-BF88-9DB7A5C5C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02BEF9D-75DD-48D1-84D8-51B99AD76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BB2AAD-9AE1-44A4-A043-D82A9E670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81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8DE9D-769A-491E-87AE-CA84F701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556E8-AC3C-4B54-A91A-BBF129D36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0D814F-FFC1-409F-B5F8-4703E566F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D4C591-7DAC-4C5A-8826-7B7B4A0D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4D3D16-0FB8-4815-9DF6-C8EA24146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7ADC05-0F4F-4923-9DC7-647A51FF6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572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4CFAB4-29FA-49FA-9FE7-ED4946C05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C438FC-DEC1-41D1-AD53-3824AE814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31901F-9C3B-4153-92CE-B3A705D7E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DABEE7-6A13-4F01-8722-55117984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181031-92B1-4633-86AB-3500DB63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69F60F-89D2-4682-B359-78F2CD74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65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3DB5AD7-0D9F-4D8B-BBCA-0D88CB3B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A7545F-560D-45BC-8611-7E8B86A19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CCB9C-3DCA-4FF7-A715-8C64E01C4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CE88A4-3C59-4FCF-BAAD-95F120EB61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01555D-90A0-43BF-9888-9A3431433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035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7.jpeg"/><Relationship Id="rId7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2.gif"/><Relationship Id="rId5" Type="http://schemas.openxmlformats.org/officeDocument/2006/relationships/image" Target="../media/image9.jpeg"/><Relationship Id="rId10" Type="http://schemas.openxmlformats.org/officeDocument/2006/relationships/image" Target="../media/image4.png"/><Relationship Id="rId4" Type="http://schemas.openxmlformats.org/officeDocument/2006/relationships/image" Target="../media/image8.jpe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jpeg"/><Relationship Id="rId7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66882-631C-487B-BFC7-2725293EB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02323"/>
            <a:ext cx="9144000" cy="2387600"/>
          </a:xfrm>
        </p:spPr>
        <p:txBody>
          <a:bodyPr/>
          <a:lstStyle/>
          <a:p>
            <a:r>
              <a:rPr lang="es-CO" b="1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KRATOS EAFIT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0C2568-976B-4C24-8537-8F6EB2C39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21038"/>
            <a:ext cx="9144000" cy="1655762"/>
          </a:xfrm>
        </p:spPr>
        <p:txBody>
          <a:bodyPr/>
          <a:lstStyle/>
          <a:p>
            <a:r>
              <a:rPr lang="es-CO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Equipo multidisciplinar- Medellín </a:t>
            </a:r>
          </a:p>
          <a:p>
            <a:r>
              <a:rPr lang="es-CO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Ingeniería de sistemas, Ingeniería matemática, Administración y Mercadeo</a:t>
            </a:r>
          </a:p>
        </p:txBody>
      </p:sp>
      <p:pic>
        <p:nvPicPr>
          <p:cNvPr id="7" name="Imagen 6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151A44DE-323E-4AA0-B8E9-6126CDFCA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6007"/>
            <a:ext cx="1421993" cy="1421993"/>
          </a:xfrm>
          <a:prstGeom prst="rect">
            <a:avLst/>
          </a:prstGeom>
        </p:spPr>
      </p:pic>
      <p:pic>
        <p:nvPicPr>
          <p:cNvPr id="8" name="Imagen 7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CE4C2FE4-6266-4996-880C-1A86F6EEC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4" y="5431239"/>
            <a:ext cx="1421993" cy="1421993"/>
          </a:xfrm>
          <a:prstGeom prst="rect">
            <a:avLst/>
          </a:prstGeom>
        </p:spPr>
      </p:pic>
      <p:pic>
        <p:nvPicPr>
          <p:cNvPr id="9" name="Imagen 8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3F7B9CE9-B51E-4103-868E-C423986D8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124" y="5440759"/>
            <a:ext cx="1421993" cy="1421993"/>
          </a:xfrm>
          <a:prstGeom prst="rect">
            <a:avLst/>
          </a:prstGeom>
        </p:spPr>
      </p:pic>
      <p:pic>
        <p:nvPicPr>
          <p:cNvPr id="10" name="Imagen 9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B1905414-7B28-4A92-B1F7-A32F924B6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83" y="5450279"/>
            <a:ext cx="1421993" cy="1421993"/>
          </a:xfrm>
          <a:prstGeom prst="rect">
            <a:avLst/>
          </a:prstGeom>
        </p:spPr>
      </p:pic>
      <p:pic>
        <p:nvPicPr>
          <p:cNvPr id="11" name="Imagen 10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62280072-2E85-493A-A532-9707C5768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882" y="5445511"/>
            <a:ext cx="1421993" cy="1421993"/>
          </a:xfrm>
          <a:prstGeom prst="rect">
            <a:avLst/>
          </a:prstGeom>
        </p:spPr>
      </p:pic>
      <p:pic>
        <p:nvPicPr>
          <p:cNvPr id="12" name="Imagen 11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DDD55225-22C8-4168-BB59-E60577F50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590" y="5440749"/>
            <a:ext cx="1421993" cy="1421993"/>
          </a:xfrm>
          <a:prstGeom prst="rect">
            <a:avLst/>
          </a:prstGeom>
        </p:spPr>
      </p:pic>
      <p:pic>
        <p:nvPicPr>
          <p:cNvPr id="13" name="Imagen 12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EC95CABE-A54D-4A54-8A69-CFE7E9BF4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582" y="5435981"/>
            <a:ext cx="1421993" cy="1421993"/>
          </a:xfrm>
          <a:prstGeom prst="rect">
            <a:avLst/>
          </a:prstGeom>
        </p:spPr>
      </p:pic>
      <p:pic>
        <p:nvPicPr>
          <p:cNvPr id="14" name="Imagen 13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1041797-0E0A-4F01-B4AB-C098657A4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1594" y="5449317"/>
            <a:ext cx="1421993" cy="1421993"/>
          </a:xfrm>
          <a:prstGeom prst="rect">
            <a:avLst/>
          </a:prstGeom>
        </p:spPr>
      </p:pic>
      <p:pic>
        <p:nvPicPr>
          <p:cNvPr id="16" name="Imagen 15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99D9B0C8-C667-44DA-A194-ACB099826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850" y="5454729"/>
            <a:ext cx="1421993" cy="1421993"/>
          </a:xfrm>
          <a:prstGeom prst="rect">
            <a:avLst/>
          </a:prstGeom>
        </p:spPr>
      </p:pic>
      <p:pic>
        <p:nvPicPr>
          <p:cNvPr id="17" name="Imagen 1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5C155AF9-1090-4C71-B728-38F8171BD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850" y="2406060"/>
            <a:ext cx="1022940" cy="102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40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Resultado de imagen para inteligencia artificial">
            <a:extLst>
              <a:ext uri="{FF2B5EF4-FFF2-40B4-BE49-F238E27FC236}">
                <a16:creationId xmlns:a16="http://schemas.microsoft.com/office/drawing/2014/main" id="{1827658A-7136-4607-810D-40B678A12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4" b="539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994367E-A56A-4060-9DBD-7545942F8BD8}"/>
              </a:ext>
            </a:extLst>
          </p:cNvPr>
          <p:cNvSpPr txBox="1"/>
          <p:nvPr/>
        </p:nvSpPr>
        <p:spPr>
          <a:xfrm>
            <a:off x="1021080" y="5623560"/>
            <a:ext cx="10805160" cy="1015663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O" sz="6000" b="1" dirty="0">
                <a:solidFill>
                  <a:schemeClr val="bg1"/>
                </a:solidFill>
                <a:latin typeface="Helvetica LT Std Light" panose="020B0403020202020204" pitchFamily="34" charset="0"/>
              </a:rPr>
              <a:t>AGRONOMÍA INTELIGENTE</a:t>
            </a:r>
          </a:p>
        </p:txBody>
      </p:sp>
    </p:spTree>
    <p:extLst>
      <p:ext uri="{BB962C8B-B14F-4D97-AF65-F5344CB8AC3E}">
        <p14:creationId xmlns:p14="http://schemas.microsoft.com/office/powerpoint/2010/main" val="569446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1D1DDD-3B99-4156-9A20-D961C317F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3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¿Rentable?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AA4D4A-EB0B-4AE3-AB2F-D5B237312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496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Inversión </a:t>
            </a:r>
            <a:r>
              <a:rPr lang="es-CO" sz="36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$501´780.000 </a:t>
            </a:r>
            <a:r>
              <a:rPr lang="es-CO" sz="3600" dirty="0" err="1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Cop</a:t>
            </a:r>
            <a:endParaRPr lang="es-CO" sz="3600" dirty="0">
              <a:solidFill>
                <a:schemeClr val="bg2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pPr marL="0" indent="0">
              <a:buNone/>
            </a:pP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Penetración entre el </a:t>
            </a:r>
            <a:r>
              <a:rPr lang="es-CO" sz="3600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0.3%  y 1.1% </a:t>
            </a:r>
          </a:p>
          <a:p>
            <a:pPr marL="0" indent="0">
              <a:buNone/>
            </a:pPr>
            <a:r>
              <a:rPr lang="es-CO" sz="3600" dirty="0" err="1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Vpn</a:t>
            </a: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  <a:r>
              <a:rPr lang="es-CO" sz="3600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$441´226.509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E7C1DA9F-B24B-4C06-AF12-61B6080C8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1" y="410845"/>
            <a:ext cx="1022940" cy="1022940"/>
          </a:xfrm>
          <a:prstGeom prst="rect">
            <a:avLst/>
          </a:prstGeom>
        </p:spPr>
      </p:pic>
      <p:pic>
        <p:nvPicPr>
          <p:cNvPr id="5" name="Picture 2" descr="Resultado de imagen para naranjas dibujo png">
            <a:extLst>
              <a:ext uri="{FF2B5EF4-FFF2-40B4-BE49-F238E27FC236}">
                <a16:creationId xmlns:a16="http://schemas.microsoft.com/office/drawing/2014/main" id="{BEEC547F-2574-4004-AF69-C03B946B0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251" y="194976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naranjas dibujo png">
            <a:extLst>
              <a:ext uri="{FF2B5EF4-FFF2-40B4-BE49-F238E27FC236}">
                <a16:creationId xmlns:a16="http://schemas.microsoft.com/office/drawing/2014/main" id="{C24EDB5F-9D50-410B-B7A3-0799C8433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011" y="25136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231CC334-3D48-44AD-A270-F46A40E3F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011" y="31232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075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712CE5-F764-48AB-8E41-477CC90C4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¿Qué lograremos?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4CBB3-B77E-4F7D-BFD2-E14F0ADAA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32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Bancarizar a los pequeños y medianos productores</a:t>
            </a:r>
          </a:p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Crear una relación sostenible en el tiempo </a:t>
            </a:r>
          </a:p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Incluir stakeholders en el ecosistema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8334ABD-C12B-4A01-88AC-A11F9267F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1" y="410845"/>
            <a:ext cx="1022940" cy="1022940"/>
          </a:xfrm>
          <a:prstGeom prst="rect">
            <a:avLst/>
          </a:prstGeom>
        </p:spPr>
      </p:pic>
      <p:pic>
        <p:nvPicPr>
          <p:cNvPr id="1026" name="Picture 2" descr="Resultado de imagen para naranjas dibujo png">
            <a:extLst>
              <a:ext uri="{FF2B5EF4-FFF2-40B4-BE49-F238E27FC236}">
                <a16:creationId xmlns:a16="http://schemas.microsoft.com/office/drawing/2014/main" id="{17FF6D03-5F62-4645-BC55-A2C590830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51" y="185832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naranjas dibujo png">
            <a:extLst>
              <a:ext uri="{FF2B5EF4-FFF2-40B4-BE49-F238E27FC236}">
                <a16:creationId xmlns:a16="http://schemas.microsoft.com/office/drawing/2014/main" id="{85ABFA4B-1305-4B90-AE54-DC373536F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31" y="242220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91464CF2-F2BA-4539-9B42-55CA3AC19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31" y="29708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355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84A3EA-FC4A-4648-927B-5616207D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258445"/>
            <a:ext cx="10515600" cy="1325563"/>
          </a:xfrm>
        </p:spPr>
        <p:txBody>
          <a:bodyPr>
            <a:normAutofit/>
          </a:bodyPr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Estamos construyendo país</a:t>
            </a:r>
          </a:p>
        </p:txBody>
      </p:sp>
      <p:sp>
        <p:nvSpPr>
          <p:cNvPr id="4" name="Triángulo isósceles 3">
            <a:extLst>
              <a:ext uri="{FF2B5EF4-FFF2-40B4-BE49-F238E27FC236}">
                <a16:creationId xmlns:a16="http://schemas.microsoft.com/office/drawing/2014/main" id="{E9C628F8-AF0C-4925-B141-6C972E825FF1}"/>
              </a:ext>
            </a:extLst>
          </p:cNvPr>
          <p:cNvSpPr/>
          <p:nvPr/>
        </p:nvSpPr>
        <p:spPr>
          <a:xfrm>
            <a:off x="3258562" y="2035915"/>
            <a:ext cx="5064484" cy="4315154"/>
          </a:xfrm>
          <a:prstGeom prst="triangle">
            <a:avLst/>
          </a:prstGeom>
          <a:solidFill>
            <a:srgbClr val="00703C"/>
          </a:solidFill>
          <a:ln>
            <a:solidFill>
              <a:srgbClr val="0070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rgbClr val="125570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95696DC8-3822-44E0-8DDB-5DE7DD054F6C}"/>
              </a:ext>
            </a:extLst>
          </p:cNvPr>
          <p:cNvCxnSpPr>
            <a:cxnSpLocks/>
          </p:cNvCxnSpPr>
          <p:nvPr/>
        </p:nvCxnSpPr>
        <p:spPr>
          <a:xfrm flipV="1">
            <a:off x="8410574" y="5080000"/>
            <a:ext cx="791299" cy="127107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E327CB7-6AD7-4E04-BFC6-D4C6BAEDE8E2}"/>
              </a:ext>
            </a:extLst>
          </p:cNvPr>
          <p:cNvSpPr txBox="1"/>
          <p:nvPr/>
        </p:nvSpPr>
        <p:spPr>
          <a:xfrm>
            <a:off x="7979972" y="4402821"/>
            <a:ext cx="30310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COLOMBIA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8628396-A292-452B-A497-C73428420E67}"/>
              </a:ext>
            </a:extLst>
          </p:cNvPr>
          <p:cNvCxnSpPr>
            <a:cxnSpLocks/>
          </p:cNvCxnSpPr>
          <p:nvPr/>
        </p:nvCxnSpPr>
        <p:spPr>
          <a:xfrm flipH="1" flipV="1">
            <a:off x="2208419" y="5080000"/>
            <a:ext cx="852069" cy="125478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8802A7-8DA0-4F93-B679-DD23A11DE486}"/>
              </a:ext>
            </a:extLst>
          </p:cNvPr>
          <p:cNvSpPr txBox="1"/>
          <p:nvPr/>
        </p:nvSpPr>
        <p:spPr>
          <a:xfrm>
            <a:off x="326731" y="4402791"/>
            <a:ext cx="354423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PRODUCTOR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B311147-12B3-45DE-B3BF-61760000FE21}"/>
              </a:ext>
            </a:extLst>
          </p:cNvPr>
          <p:cNvSpPr txBox="1"/>
          <p:nvPr/>
        </p:nvSpPr>
        <p:spPr>
          <a:xfrm>
            <a:off x="7575891" y="1756256"/>
            <a:ext cx="26546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BANCO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20FFFD85-0D5D-4AAF-AA59-7B3EFD245DD5}"/>
              </a:ext>
            </a:extLst>
          </p:cNvPr>
          <p:cNvCxnSpPr>
            <a:cxnSpLocks/>
          </p:cNvCxnSpPr>
          <p:nvPr/>
        </p:nvCxnSpPr>
        <p:spPr>
          <a:xfrm flipV="1">
            <a:off x="6008107" y="2026912"/>
            <a:ext cx="1866447" cy="9004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7B01752C-A3FB-4D0B-8A54-041F559C7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731" y="3844024"/>
            <a:ext cx="1956121" cy="1956121"/>
          </a:xfrm>
          <a:prstGeom prst="rect">
            <a:avLst/>
          </a:prstGeom>
        </p:spPr>
      </p:pic>
      <p:pic>
        <p:nvPicPr>
          <p:cNvPr id="17" name="Imagen 1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AECE727-687E-4719-87EF-87051DD63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30" y="365125"/>
            <a:ext cx="1022940" cy="102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3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2CCE339-E04E-4423-B5E4-F43C80757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25" t="24641" r="31445" b="43538"/>
          <a:stretch/>
        </p:blipFill>
        <p:spPr>
          <a:xfrm>
            <a:off x="971356" y="643466"/>
            <a:ext cx="10249288" cy="55710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D8CB755-8CE0-4538-91DD-8B91EE5BDBD2}"/>
              </a:ext>
            </a:extLst>
          </p:cNvPr>
          <p:cNvSpPr txBox="1"/>
          <p:nvPr/>
        </p:nvSpPr>
        <p:spPr>
          <a:xfrm>
            <a:off x="3581400" y="4556760"/>
            <a:ext cx="6537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8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923741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DE9B5A-EFBB-4C99-94AE-03A479A7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5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¿Por qué es escalable?          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E468340-A4AE-4E64-BCD4-B116006C8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pic>
        <p:nvPicPr>
          <p:cNvPr id="5" name="Picture 4" descr="Resultado de imagen para growing PNG">
            <a:extLst>
              <a:ext uri="{FF2B5EF4-FFF2-40B4-BE49-F238E27FC236}">
                <a16:creationId xmlns:a16="http://schemas.microsoft.com/office/drawing/2014/main" id="{5571809D-EAFB-4D55-AAC6-8E7968E86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520" y="2229806"/>
            <a:ext cx="2940854" cy="294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2C81BC7-DC49-468C-8F9F-6F43E03781EF}"/>
              </a:ext>
            </a:extLst>
          </p:cNvPr>
          <p:cNvSpPr txBox="1"/>
          <p:nvPr/>
        </p:nvSpPr>
        <p:spPr>
          <a:xfrm>
            <a:off x="5349240" y="2758440"/>
            <a:ext cx="63855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Se adapta a la operación del banco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Es replicable en todo el país</a:t>
            </a:r>
          </a:p>
          <a:p>
            <a:endParaRPr lang="es-CO" sz="2800" dirty="0">
              <a:solidFill>
                <a:schemeClr val="bg2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No requiere inversión en hardware 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</a:p>
        </p:txBody>
      </p:sp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6A33BE27-C6A5-40F6-B7C1-7F8ACFC27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988" y="274760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sultado de imagen para naranjas dibujo png">
            <a:extLst>
              <a:ext uri="{FF2B5EF4-FFF2-40B4-BE49-F238E27FC236}">
                <a16:creationId xmlns:a16="http://schemas.microsoft.com/office/drawing/2014/main" id="{F2AFC7AD-870E-4200-BA11-F11DA9559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468" y="366200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sultado de imagen para naranjas dibujo png">
            <a:extLst>
              <a:ext uri="{FF2B5EF4-FFF2-40B4-BE49-F238E27FC236}">
                <a16:creationId xmlns:a16="http://schemas.microsoft.com/office/drawing/2014/main" id="{FCAA3092-2EC3-44F9-B811-CF23A189B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228" y="448496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31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2" descr="Resultado de imagen para dibujo persona png">
            <a:extLst>
              <a:ext uri="{FF2B5EF4-FFF2-40B4-BE49-F238E27FC236}">
                <a16:creationId xmlns:a16="http://schemas.microsoft.com/office/drawing/2014/main" id="{8D338654-28A2-403A-A6A4-0CE8B0C77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76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8" name="Picture 2" descr="Resultado de imagen para dibujo persona png">
            <a:extLst>
              <a:ext uri="{FF2B5EF4-FFF2-40B4-BE49-F238E27FC236}">
                <a16:creationId xmlns:a16="http://schemas.microsoft.com/office/drawing/2014/main" id="{066828B7-03A3-4EE6-BBFC-F89EF9A8A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Picture 2" descr="Resultado de imagen para dibujo persona png">
            <a:extLst>
              <a:ext uri="{FF2B5EF4-FFF2-40B4-BE49-F238E27FC236}">
                <a16:creationId xmlns:a16="http://schemas.microsoft.com/office/drawing/2014/main" id="{137706B5-402C-4E67-9C6C-142B1256C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04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9417E81-D9EE-4553-AA81-D2F79A16C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6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Contexto</a:t>
            </a:r>
            <a:r>
              <a:rPr lang="es-CO" dirty="0">
                <a:latin typeface="Helvetica LT Std Light" panose="020B0403020202020204" pitchFamily="34" charset="0"/>
              </a:rPr>
              <a:t>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07A76B5D-027E-4E62-AD14-3BF710AD2C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71" y="365125"/>
            <a:ext cx="1022940" cy="1022940"/>
          </a:xfrm>
          <a:prstGeom prst="rect">
            <a:avLst/>
          </a:prstGeom>
        </p:spPr>
      </p:pic>
      <p:pic>
        <p:nvPicPr>
          <p:cNvPr id="4098" name="Picture 2" descr="Resultado de imagen para dibujo persona png">
            <a:extLst>
              <a:ext uri="{FF2B5EF4-FFF2-40B4-BE49-F238E27FC236}">
                <a16:creationId xmlns:a16="http://schemas.microsoft.com/office/drawing/2014/main" id="{57EB7D8C-0149-4707-8287-2298408BE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 descr="Resultado de imagen para dibujo persona png">
            <a:extLst>
              <a:ext uri="{FF2B5EF4-FFF2-40B4-BE49-F238E27FC236}">
                <a16:creationId xmlns:a16="http://schemas.microsoft.com/office/drawing/2014/main" id="{3647A8B6-932C-4235-94A6-57EAF8877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085" y="4856798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0" name="Picture 2" descr="Resultado de imagen para dibujo persona png">
            <a:extLst>
              <a:ext uri="{FF2B5EF4-FFF2-40B4-BE49-F238E27FC236}">
                <a16:creationId xmlns:a16="http://schemas.microsoft.com/office/drawing/2014/main" id="{E343EEC5-A334-4D65-A066-6E2ECA75A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B53ED2-65A1-4D32-994F-521E4F352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dirty="0"/>
              <a:t> </a:t>
            </a:r>
            <a:r>
              <a:rPr lang="es-CO" sz="3200" dirty="0">
                <a:solidFill>
                  <a:schemeClr val="bg1">
                    <a:lumMod val="50000"/>
                  </a:schemeClr>
                </a:solidFill>
                <a:latin typeface="Helvetica LT Std Light" panose="020B0403020202020204" pitchFamily="34" charset="0"/>
              </a:rPr>
              <a:t>Reporte de inclusión financiera 6.8 millones de adultos en zona rural no bancarizados</a:t>
            </a:r>
          </a:p>
          <a:p>
            <a:pPr marL="0" indent="0" algn="ctr">
              <a:buNone/>
            </a:pPr>
            <a:endParaRPr lang="es-CO" sz="3679" dirty="0">
              <a:solidFill>
                <a:schemeClr val="bg1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pPr marL="0" indent="0" algn="ctr">
              <a:buNone/>
            </a:pPr>
            <a:r>
              <a:rPr lang="es-CO" sz="66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336 veces toda la población </a:t>
            </a:r>
            <a:r>
              <a:rPr lang="es-CO" sz="6600" b="1" dirty="0" err="1">
                <a:solidFill>
                  <a:srgbClr val="FF941F"/>
                </a:solidFill>
                <a:latin typeface="Helvetica LT Std Light" panose="020B0403020202020204" pitchFamily="34" charset="0"/>
              </a:rPr>
              <a:t>Uni</a:t>
            </a:r>
            <a:r>
              <a:rPr lang="es-CO" sz="66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 Andes</a:t>
            </a:r>
          </a:p>
        </p:txBody>
      </p:sp>
    </p:spTree>
    <p:extLst>
      <p:ext uri="{BB962C8B-B14F-4D97-AF65-F5344CB8AC3E}">
        <p14:creationId xmlns:p14="http://schemas.microsoft.com/office/powerpoint/2010/main" val="132703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1914D-8FB8-4864-B620-94D4A27EE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Situación actual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06148D-CF38-4AEA-A2C0-33FD1F5A5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880" y="2130425"/>
            <a:ext cx="10104120" cy="303593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CO" sz="44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Los </a:t>
            </a:r>
            <a:r>
              <a:rPr lang="es-CO" sz="4400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productores son los menos beneficiados </a:t>
            </a:r>
            <a:r>
              <a:rPr lang="es-CO" sz="4400" dirty="0">
                <a:solidFill>
                  <a:schemeClr val="bg2">
                    <a:lumMod val="75000"/>
                  </a:schemeClr>
                </a:solidFill>
                <a:latin typeface="Helvetica LT Std Light" panose="020B0403020202020204" pitchFamily="34" charset="0"/>
              </a:rPr>
              <a:t>del ecosistema productivo y debemos articularlos. </a:t>
            </a:r>
            <a:r>
              <a:rPr lang="es-CO" sz="44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A través de la tecnología</a:t>
            </a:r>
            <a:r>
              <a:rPr lang="es-CO" sz="4400" dirty="0">
                <a:solidFill>
                  <a:schemeClr val="bg2">
                    <a:lumMod val="75000"/>
                  </a:schemeClr>
                </a:solidFill>
                <a:latin typeface="Helvetica LT Std Light" panose="020B0403020202020204" pitchFamily="34" charset="0"/>
              </a:rPr>
              <a:t> para que puedan agregar </a:t>
            </a:r>
            <a:r>
              <a:rPr lang="es-CO" sz="4400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mayor valor</a:t>
            </a:r>
          </a:p>
        </p:txBody>
      </p:sp>
      <p:pic>
        <p:nvPicPr>
          <p:cNvPr id="4" name="Picture 2" descr="Resultado de imagen para naranjas dibujo png">
            <a:extLst>
              <a:ext uri="{FF2B5EF4-FFF2-40B4-BE49-F238E27FC236}">
                <a16:creationId xmlns:a16="http://schemas.microsoft.com/office/drawing/2014/main" id="{53437370-67C7-4389-B279-962C8B0B8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23" y="2130425"/>
            <a:ext cx="707029" cy="7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121900A-6E7E-43C7-835C-4B05FFD69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DFB4335D-52BC-4F1F-9991-67CF5C946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091" y="4322171"/>
            <a:ext cx="707029" cy="7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10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8A0D568-9CF7-4671-8719-67C2ED6BDF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25" t="24641" r="31445" b="43538"/>
          <a:stretch/>
        </p:blipFill>
        <p:spPr>
          <a:xfrm>
            <a:off x="2116276" y="561981"/>
            <a:ext cx="7959448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6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F9B01ED9-F6A3-4D87-91DF-86109BC469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320290"/>
              </p:ext>
            </p:extLst>
          </p:nvPr>
        </p:nvGraphicFramePr>
        <p:xfrm>
          <a:off x="1514475" y="1181100"/>
          <a:ext cx="9201150" cy="6515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upo 6">
            <a:extLst>
              <a:ext uri="{FF2B5EF4-FFF2-40B4-BE49-F238E27FC236}">
                <a16:creationId xmlns:a16="http://schemas.microsoft.com/office/drawing/2014/main" id="{5B3BD339-FDFD-41B6-918F-F887E7803E29}"/>
              </a:ext>
            </a:extLst>
          </p:cNvPr>
          <p:cNvGrpSpPr/>
          <p:nvPr/>
        </p:nvGrpSpPr>
        <p:grpSpPr>
          <a:xfrm>
            <a:off x="4902850" y="3998007"/>
            <a:ext cx="2509045" cy="1450812"/>
            <a:chOff x="4677344" y="-269904"/>
            <a:chExt cx="1780538" cy="1450812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5E1981A-99C1-49C3-9704-54B02A6D7874}"/>
                </a:ext>
              </a:extLst>
            </p:cNvPr>
            <p:cNvSpPr/>
            <p:nvPr/>
          </p:nvSpPr>
          <p:spPr>
            <a:xfrm>
              <a:off x="4805936" y="1562"/>
              <a:ext cx="1651946" cy="117934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53A276FD-38D8-4087-A28C-7A72652A4B5A}"/>
                </a:ext>
              </a:extLst>
            </p:cNvPr>
            <p:cNvSpPr txBox="1"/>
            <p:nvPr/>
          </p:nvSpPr>
          <p:spPr>
            <a:xfrm>
              <a:off x="4677344" y="-269904"/>
              <a:ext cx="1651946" cy="1179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CO" sz="2400" b="1" kern="1200" dirty="0">
                  <a:solidFill>
                    <a:srgbClr val="7AC143"/>
                  </a:solidFill>
                  <a:latin typeface="Helvetica LT Std Light" panose="020B0403020202020204" pitchFamily="34" charset="0"/>
                </a:rPr>
                <a:t>Asesoría y educación transversal</a:t>
              </a:r>
              <a:r>
                <a:rPr lang="es-CO" sz="1600" kern="1200" dirty="0">
                  <a:solidFill>
                    <a:srgbClr val="7AC143"/>
                  </a:solidFill>
                  <a:latin typeface="Helvetica LT Std Light" panose="020B0403020202020204" pitchFamily="34" charset="0"/>
                </a:rPr>
                <a:t> </a:t>
              </a:r>
            </a:p>
          </p:txBody>
        </p:sp>
      </p:grpSp>
      <p:pic>
        <p:nvPicPr>
          <p:cNvPr id="11" name="Imagen 10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DEA7F05-51E4-45D5-832D-143E4ACB4E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821" y="2969874"/>
            <a:ext cx="1022940" cy="102294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2AEAFDEF-7052-47E1-983D-010FBCA90353}"/>
              </a:ext>
            </a:extLst>
          </p:cNvPr>
          <p:cNvSpPr/>
          <p:nvPr/>
        </p:nvSpPr>
        <p:spPr>
          <a:xfrm>
            <a:off x="934239" y="247694"/>
            <a:ext cx="2388365" cy="117934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4B789E3-C08E-4A84-B080-DE9CA5EE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120" y="9080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Ecosistema de integración</a:t>
            </a:r>
            <a:r>
              <a:rPr lang="es-CO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296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Resultado de imagen para tablet png">
            <a:extLst>
              <a:ext uri="{FF2B5EF4-FFF2-40B4-BE49-F238E27FC236}">
                <a16:creationId xmlns:a16="http://schemas.microsoft.com/office/drawing/2014/main" id="{1423B8B4-B7F1-4149-B092-A188C21B5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134" y="5184492"/>
            <a:ext cx="1970569" cy="162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esultado de imagen para drop png">
            <a:extLst>
              <a:ext uri="{FF2B5EF4-FFF2-40B4-BE49-F238E27FC236}">
                <a16:creationId xmlns:a16="http://schemas.microsoft.com/office/drawing/2014/main" id="{AC7D2D39-C3DF-49A7-8898-EFFE045F5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734" y="2977677"/>
            <a:ext cx="722001" cy="72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n para location pin png">
            <a:extLst>
              <a:ext uri="{FF2B5EF4-FFF2-40B4-BE49-F238E27FC236}">
                <a16:creationId xmlns:a16="http://schemas.microsoft.com/office/drawing/2014/main" id="{86FF2336-BBB9-4197-80C0-56B879B20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66" y="3010487"/>
            <a:ext cx="695669" cy="69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calendar png">
            <a:extLst>
              <a:ext uri="{FF2B5EF4-FFF2-40B4-BE49-F238E27FC236}">
                <a16:creationId xmlns:a16="http://schemas.microsoft.com/office/drawing/2014/main" id="{63C29516-B6AF-4425-A118-BD468B646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767" y="2902965"/>
            <a:ext cx="902968" cy="90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D7EC33-10C5-4ACB-840D-E100AFA3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960" y="33464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Plan siembra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54F678-7601-4D93-9431-41B50EA98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83" y="5551829"/>
            <a:ext cx="6628277" cy="518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24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Generar información de valor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9558CCF0-4669-4DDA-8AF1-E36505F0D6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839006D-C61C-47C7-8BB9-64315AA0D19C}"/>
              </a:ext>
            </a:extLst>
          </p:cNvPr>
          <p:cNvSpPr txBox="1"/>
          <p:nvPr/>
        </p:nvSpPr>
        <p:spPr>
          <a:xfrm>
            <a:off x="624840" y="16002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2ACEB37-2066-4639-8BD9-840E07CB138C}"/>
              </a:ext>
            </a:extLst>
          </p:cNvPr>
          <p:cNvSpPr/>
          <p:nvPr/>
        </p:nvSpPr>
        <p:spPr>
          <a:xfrm>
            <a:off x="1038881" y="1820549"/>
            <a:ext cx="41575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Modelo prescriptivo 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A2952A8-264D-48DC-9229-D4E068E7353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196429" y="2112937"/>
            <a:ext cx="366171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1731356-B99D-4F5D-808F-DF86027C1D09}"/>
              </a:ext>
            </a:extLst>
          </p:cNvPr>
          <p:cNvSpPr txBox="1"/>
          <p:nvPr/>
        </p:nvSpPr>
        <p:spPr>
          <a:xfrm>
            <a:off x="5720989" y="1844992"/>
            <a:ext cx="6044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Qué sembrar según: </a:t>
            </a:r>
          </a:p>
        </p:txBody>
      </p:sp>
      <p:pic>
        <p:nvPicPr>
          <p:cNvPr id="2050" name="Picture 2" descr="Resultado de imagen para money png">
            <a:extLst>
              <a:ext uri="{FF2B5EF4-FFF2-40B4-BE49-F238E27FC236}">
                <a16:creationId xmlns:a16="http://schemas.microsoft.com/office/drawing/2014/main" id="{6FA15FFE-311A-4F18-962A-216B6D562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894" y="1847849"/>
            <a:ext cx="653126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CE335089-5335-4D02-AC0F-8F46071904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923" y="1847849"/>
            <a:ext cx="461665" cy="461665"/>
          </a:xfrm>
          <a:prstGeom prst="rect">
            <a:avLst/>
          </a:prstGeom>
        </p:spPr>
      </p:pic>
      <p:pic>
        <p:nvPicPr>
          <p:cNvPr id="2052" name="Picture 4" descr="Resultado de imagen para sol png dibujo">
            <a:extLst>
              <a:ext uri="{FF2B5EF4-FFF2-40B4-BE49-F238E27FC236}">
                <a16:creationId xmlns:a16="http://schemas.microsoft.com/office/drawing/2014/main" id="{81F5850C-F3CE-480B-B800-ECFA1FCAA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750217" y="1789120"/>
            <a:ext cx="643503" cy="64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FDDD044-9F72-4617-8B35-05D0355DAEAE}"/>
              </a:ext>
            </a:extLst>
          </p:cNvPr>
          <p:cNvSpPr txBox="1"/>
          <p:nvPr/>
        </p:nvSpPr>
        <p:spPr>
          <a:xfrm>
            <a:off x="624840" y="278892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52D0D1B-0756-40AD-BAE5-8379269C7602}"/>
              </a:ext>
            </a:extLst>
          </p:cNvPr>
          <p:cNvSpPr/>
          <p:nvPr/>
        </p:nvSpPr>
        <p:spPr>
          <a:xfrm>
            <a:off x="1160801" y="3085469"/>
            <a:ext cx="37936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Modelo predictivo 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AA18BF27-38D1-448F-BC39-8FFDAF7E7D11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954468" y="3377857"/>
            <a:ext cx="730052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Resultado de imagen para naranjas dibujo png">
            <a:extLst>
              <a:ext uri="{FF2B5EF4-FFF2-40B4-BE49-F238E27FC236}">
                <a16:creationId xmlns:a16="http://schemas.microsoft.com/office/drawing/2014/main" id="{10843EAB-04BA-42EA-871E-0572027C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228" y="309812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A1B9FF77-E1D5-451E-B487-77FFBD2B4945}"/>
              </a:ext>
            </a:extLst>
          </p:cNvPr>
          <p:cNvSpPr txBox="1"/>
          <p:nvPr/>
        </p:nvSpPr>
        <p:spPr>
          <a:xfrm>
            <a:off x="61308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FC36970-D6B2-414E-9A4C-C61171C7ECA7}"/>
              </a:ext>
            </a:extLst>
          </p:cNvPr>
          <p:cNvSpPr txBox="1"/>
          <p:nvPr/>
        </p:nvSpPr>
        <p:spPr>
          <a:xfrm>
            <a:off x="701481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89E554-42CC-43A1-87E2-82530FB2019B}"/>
              </a:ext>
            </a:extLst>
          </p:cNvPr>
          <p:cNvSpPr txBox="1"/>
          <p:nvPr/>
        </p:nvSpPr>
        <p:spPr>
          <a:xfrm>
            <a:off x="78072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7AF22EC-71AC-4F60-BDDA-31B8B637054E}"/>
              </a:ext>
            </a:extLst>
          </p:cNvPr>
          <p:cNvSpPr txBox="1"/>
          <p:nvPr/>
        </p:nvSpPr>
        <p:spPr>
          <a:xfrm>
            <a:off x="85692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pic>
        <p:nvPicPr>
          <p:cNvPr id="25" name="Picture 4" descr="Resultado de imagen para sol png dibujo">
            <a:extLst>
              <a:ext uri="{FF2B5EF4-FFF2-40B4-BE49-F238E27FC236}">
                <a16:creationId xmlns:a16="http://schemas.microsoft.com/office/drawing/2014/main" id="{DCE76596-4A6B-4571-8177-45A7F75DD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936657" y="3023560"/>
            <a:ext cx="643503" cy="64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DAFCA977-0093-4AE6-A647-E5322E7ECBE7}"/>
              </a:ext>
            </a:extLst>
          </p:cNvPr>
          <p:cNvSpPr txBox="1"/>
          <p:nvPr/>
        </p:nvSpPr>
        <p:spPr>
          <a:xfrm>
            <a:off x="952941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pic>
        <p:nvPicPr>
          <p:cNvPr id="27" name="Imagen 26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B2459C4-AEED-40FA-A238-0DF3625449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083" y="3158489"/>
            <a:ext cx="461665" cy="461665"/>
          </a:xfrm>
          <a:prstGeom prst="rect">
            <a:avLst/>
          </a:prstGeom>
        </p:spPr>
      </p:pic>
      <p:sp>
        <p:nvSpPr>
          <p:cNvPr id="18" name="Cerrar llave 17">
            <a:extLst>
              <a:ext uri="{FF2B5EF4-FFF2-40B4-BE49-F238E27FC236}">
                <a16:creationId xmlns:a16="http://schemas.microsoft.com/office/drawing/2014/main" id="{B2D92E0A-D00E-4627-A8D4-635A8A489C54}"/>
              </a:ext>
            </a:extLst>
          </p:cNvPr>
          <p:cNvSpPr/>
          <p:nvPr/>
        </p:nvSpPr>
        <p:spPr>
          <a:xfrm rot="5400000">
            <a:off x="7857366" y="1335189"/>
            <a:ext cx="584774" cy="4884093"/>
          </a:xfrm>
          <a:custGeom>
            <a:avLst/>
            <a:gdLst>
              <a:gd name="connsiteX0" fmla="*/ 0 w 584774"/>
              <a:gd name="connsiteY0" fmla="*/ 0 h 4884093"/>
              <a:gd name="connsiteX1" fmla="*/ 292387 w 584774"/>
              <a:gd name="connsiteY1" fmla="*/ 48729 h 4884093"/>
              <a:gd name="connsiteX2" fmla="*/ 292387 w 584774"/>
              <a:gd name="connsiteY2" fmla="*/ 2393317 h 4884093"/>
              <a:gd name="connsiteX3" fmla="*/ 584774 w 584774"/>
              <a:gd name="connsiteY3" fmla="*/ 2442046 h 4884093"/>
              <a:gd name="connsiteX4" fmla="*/ 292387 w 584774"/>
              <a:gd name="connsiteY4" fmla="*/ 2490775 h 4884093"/>
              <a:gd name="connsiteX5" fmla="*/ 292387 w 584774"/>
              <a:gd name="connsiteY5" fmla="*/ 4835364 h 4884093"/>
              <a:gd name="connsiteX6" fmla="*/ 0 w 584774"/>
              <a:gd name="connsiteY6" fmla="*/ 4884093 h 4884093"/>
              <a:gd name="connsiteX7" fmla="*/ 0 w 584774"/>
              <a:gd name="connsiteY7" fmla="*/ 0 h 4884093"/>
              <a:gd name="connsiteX0" fmla="*/ 0 w 584774"/>
              <a:gd name="connsiteY0" fmla="*/ 0 h 4884093"/>
              <a:gd name="connsiteX1" fmla="*/ 292387 w 584774"/>
              <a:gd name="connsiteY1" fmla="*/ 48729 h 4884093"/>
              <a:gd name="connsiteX2" fmla="*/ 292387 w 584774"/>
              <a:gd name="connsiteY2" fmla="*/ 2393317 h 4884093"/>
              <a:gd name="connsiteX3" fmla="*/ 584774 w 584774"/>
              <a:gd name="connsiteY3" fmla="*/ 2442046 h 4884093"/>
              <a:gd name="connsiteX4" fmla="*/ 292387 w 584774"/>
              <a:gd name="connsiteY4" fmla="*/ 2490775 h 4884093"/>
              <a:gd name="connsiteX5" fmla="*/ 292387 w 584774"/>
              <a:gd name="connsiteY5" fmla="*/ 4835364 h 4884093"/>
              <a:gd name="connsiteX6" fmla="*/ 0 w 584774"/>
              <a:gd name="connsiteY6" fmla="*/ 4884093 h 4884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774" h="4884093" stroke="0" extrusionOk="0">
                <a:moveTo>
                  <a:pt x="0" y="0"/>
                </a:moveTo>
                <a:cubicBezTo>
                  <a:pt x="162696" y="593"/>
                  <a:pt x="294431" y="23962"/>
                  <a:pt x="292387" y="48729"/>
                </a:cubicBezTo>
                <a:cubicBezTo>
                  <a:pt x="213472" y="295948"/>
                  <a:pt x="261929" y="2058902"/>
                  <a:pt x="292387" y="2393317"/>
                </a:cubicBezTo>
                <a:cubicBezTo>
                  <a:pt x="309117" y="2426186"/>
                  <a:pt x="417058" y="2465691"/>
                  <a:pt x="584774" y="2442046"/>
                </a:cubicBezTo>
                <a:cubicBezTo>
                  <a:pt x="426459" y="2444042"/>
                  <a:pt x="292903" y="2464688"/>
                  <a:pt x="292387" y="2490775"/>
                </a:cubicBezTo>
                <a:cubicBezTo>
                  <a:pt x="294690" y="3545153"/>
                  <a:pt x="312320" y="4044443"/>
                  <a:pt x="292387" y="4835364"/>
                </a:cubicBezTo>
                <a:cubicBezTo>
                  <a:pt x="279631" y="4865340"/>
                  <a:pt x="165692" y="4880699"/>
                  <a:pt x="0" y="4884093"/>
                </a:cubicBezTo>
                <a:cubicBezTo>
                  <a:pt x="-41824" y="3331415"/>
                  <a:pt x="115118" y="974936"/>
                  <a:pt x="0" y="0"/>
                </a:cubicBezTo>
                <a:close/>
              </a:path>
              <a:path w="584774" h="4884093" fill="none" extrusionOk="0">
                <a:moveTo>
                  <a:pt x="0" y="0"/>
                </a:moveTo>
                <a:cubicBezTo>
                  <a:pt x="161639" y="4250"/>
                  <a:pt x="293629" y="16730"/>
                  <a:pt x="292387" y="48729"/>
                </a:cubicBezTo>
                <a:cubicBezTo>
                  <a:pt x="234957" y="307248"/>
                  <a:pt x="149361" y="1953529"/>
                  <a:pt x="292387" y="2393317"/>
                </a:cubicBezTo>
                <a:cubicBezTo>
                  <a:pt x="289817" y="2419266"/>
                  <a:pt x="407557" y="2441218"/>
                  <a:pt x="584774" y="2442046"/>
                </a:cubicBezTo>
                <a:cubicBezTo>
                  <a:pt x="423685" y="2443612"/>
                  <a:pt x="291668" y="2462201"/>
                  <a:pt x="292387" y="2490775"/>
                </a:cubicBezTo>
                <a:cubicBezTo>
                  <a:pt x="382999" y="3105375"/>
                  <a:pt x="460597" y="4361978"/>
                  <a:pt x="292387" y="4835364"/>
                </a:cubicBezTo>
                <a:cubicBezTo>
                  <a:pt x="294678" y="4868962"/>
                  <a:pt x="153847" y="4897394"/>
                  <a:pt x="0" y="4884093"/>
                </a:cubicBezTo>
              </a:path>
              <a:path w="584774" h="4884093" fill="none" stroke="0" extrusionOk="0">
                <a:moveTo>
                  <a:pt x="0" y="0"/>
                </a:moveTo>
                <a:cubicBezTo>
                  <a:pt x="157809" y="-3473"/>
                  <a:pt x="291713" y="21779"/>
                  <a:pt x="292387" y="48729"/>
                </a:cubicBezTo>
                <a:cubicBezTo>
                  <a:pt x="402643" y="821180"/>
                  <a:pt x="365121" y="1607368"/>
                  <a:pt x="292387" y="2393317"/>
                </a:cubicBezTo>
                <a:cubicBezTo>
                  <a:pt x="296806" y="2424622"/>
                  <a:pt x="427274" y="2444863"/>
                  <a:pt x="584774" y="2442046"/>
                </a:cubicBezTo>
                <a:cubicBezTo>
                  <a:pt x="421058" y="2442482"/>
                  <a:pt x="291874" y="2463394"/>
                  <a:pt x="292387" y="2490775"/>
                </a:cubicBezTo>
                <a:cubicBezTo>
                  <a:pt x="434853" y="2770501"/>
                  <a:pt x="345135" y="3738113"/>
                  <a:pt x="292387" y="4835364"/>
                </a:cubicBezTo>
                <a:cubicBezTo>
                  <a:pt x="292288" y="4870272"/>
                  <a:pt x="136262" y="4887115"/>
                  <a:pt x="0" y="4884093"/>
                </a:cubicBezTo>
              </a:path>
            </a:pathLst>
          </a:custGeom>
          <a:ln>
            <a:solidFill>
              <a:srgbClr val="7AC143"/>
            </a:solidFill>
            <a:extLst>
              <a:ext uri="{C807C97D-BFC1-408E-A445-0C87EB9F89A2}">
                <ask:lineSketchStyleProps xmlns:ask="http://schemas.microsoft.com/office/drawing/2018/sketchyshapes" sd="888885337">
                  <a:prstGeom prst="rightBrac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167242E-790D-463C-9712-5A378D9D8CFB}"/>
              </a:ext>
            </a:extLst>
          </p:cNvPr>
          <p:cNvSpPr txBox="1"/>
          <p:nvPr/>
        </p:nvSpPr>
        <p:spPr>
          <a:xfrm>
            <a:off x="6543947" y="3961816"/>
            <a:ext cx="4255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IA con Machine learning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48E8C5CE-0FEC-4E88-AE6E-5F1A99B92497}"/>
              </a:ext>
            </a:extLst>
          </p:cNvPr>
          <p:cNvSpPr txBox="1"/>
          <p:nvPr/>
        </p:nvSpPr>
        <p:spPr>
          <a:xfrm>
            <a:off x="9377019" y="176241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D2DF55F-3EB8-4359-B69B-391CE5D9EEA8}"/>
              </a:ext>
            </a:extLst>
          </p:cNvPr>
          <p:cNvSpPr txBox="1"/>
          <p:nvPr/>
        </p:nvSpPr>
        <p:spPr>
          <a:xfrm>
            <a:off x="10321899" y="176241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6AAE22E8-0410-4DED-B843-9A477A6A47FD}"/>
              </a:ext>
            </a:extLst>
          </p:cNvPr>
          <p:cNvSpPr/>
          <p:nvPr/>
        </p:nvSpPr>
        <p:spPr>
          <a:xfrm>
            <a:off x="5001281" y="4243709"/>
            <a:ext cx="68870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b="1" u="sng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Salida de cosecha, cantidades y precio </a:t>
            </a:r>
            <a:r>
              <a:rPr lang="es-CO" sz="2400" b="1" u="sng" dirty="0" err="1">
                <a:solidFill>
                  <a:srgbClr val="FF941F"/>
                </a:solidFill>
                <a:latin typeface="Helvetica LT Std Light" panose="020B0403020202020204" pitchFamily="34" charset="0"/>
              </a:rPr>
              <a:t>aprox</a:t>
            </a:r>
            <a:endParaRPr lang="es-CO" sz="2400" b="1" u="sng" dirty="0">
              <a:solidFill>
                <a:srgbClr val="FF941F"/>
              </a:solidFill>
              <a:latin typeface="Helvetica LT Std Light" panose="020B0403020202020204" pitchFamily="34" charset="0"/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E0CBE23-7FD0-432B-8534-AE219C64ABDA}"/>
              </a:ext>
            </a:extLst>
          </p:cNvPr>
          <p:cNvSpPr txBox="1"/>
          <p:nvPr/>
        </p:nvSpPr>
        <p:spPr>
          <a:xfrm>
            <a:off x="685800" y="51816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4983F29-B259-47AC-82E5-81BCA9672D2D}"/>
              </a:ext>
            </a:extLst>
          </p:cNvPr>
          <p:cNvSpPr/>
          <p:nvPr/>
        </p:nvSpPr>
        <p:spPr>
          <a:xfrm>
            <a:off x="1191281" y="5401949"/>
            <a:ext cx="25843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Seguimiento</a:t>
            </a: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CA816B5-8514-451E-949F-1B3FD7F25B3E}"/>
              </a:ext>
            </a:extLst>
          </p:cNvPr>
          <p:cNvCxnSpPr>
            <a:cxnSpLocks/>
          </p:cNvCxnSpPr>
          <p:nvPr/>
        </p:nvCxnSpPr>
        <p:spPr>
          <a:xfrm>
            <a:off x="3766674" y="572481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n 22" descr="Imagen que contiene dibujo, alimentos, flor&#10;&#10;Descripción generada automáticamente">
            <a:extLst>
              <a:ext uri="{FF2B5EF4-FFF2-40B4-BE49-F238E27FC236}">
                <a16:creationId xmlns:a16="http://schemas.microsoft.com/office/drawing/2014/main" id="{BF2AAB01-E063-46FA-90A7-5FA7C2B53F9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7459" y="5328333"/>
            <a:ext cx="1026821" cy="132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5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video2">
            <a:hlinkClick r:id="" action="ppaction://media"/>
            <a:extLst>
              <a:ext uri="{FF2B5EF4-FFF2-40B4-BE49-F238E27FC236}">
                <a16:creationId xmlns:a16="http://schemas.microsoft.com/office/drawing/2014/main" id="{511E69FF-909C-E24C-8A33-78DBF30F35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7" y="0"/>
            <a:ext cx="12192277" cy="6858000"/>
          </a:xfrm>
        </p:spPr>
      </p:pic>
    </p:spTree>
    <p:extLst>
      <p:ext uri="{BB962C8B-B14F-4D97-AF65-F5344CB8AC3E}">
        <p14:creationId xmlns:p14="http://schemas.microsoft.com/office/powerpoint/2010/main" val="86216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Resultado de imagen para truck png">
            <a:extLst>
              <a:ext uri="{FF2B5EF4-FFF2-40B4-BE49-F238E27FC236}">
                <a16:creationId xmlns:a16="http://schemas.microsoft.com/office/drawing/2014/main" id="{8417743F-1EA7-42F8-A973-61BF54033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323" y="4354514"/>
            <a:ext cx="1571841" cy="157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cellphone png">
            <a:extLst>
              <a:ext uri="{FF2B5EF4-FFF2-40B4-BE49-F238E27FC236}">
                <a16:creationId xmlns:a16="http://schemas.microsoft.com/office/drawing/2014/main" id="{F290D630-AEDF-4A2D-A246-A8880D7E7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868" y="3565147"/>
            <a:ext cx="1074416" cy="107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D7EC33-10C5-4ACB-840D-E100AFA3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960" y="33464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Market place Plan siembra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9558CCF0-4669-4DDA-8AF1-E36505F0D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839006D-C61C-47C7-8BB9-64315AA0D19C}"/>
              </a:ext>
            </a:extLst>
          </p:cNvPr>
          <p:cNvSpPr txBox="1"/>
          <p:nvPr/>
        </p:nvSpPr>
        <p:spPr>
          <a:xfrm>
            <a:off x="624840" y="16002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2ACEB37-2066-4639-8BD9-840E07CB138C}"/>
              </a:ext>
            </a:extLst>
          </p:cNvPr>
          <p:cNvSpPr/>
          <p:nvPr/>
        </p:nvSpPr>
        <p:spPr>
          <a:xfrm>
            <a:off x="1038881" y="1820549"/>
            <a:ext cx="39318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Oferta + Demanda 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A2952A8-264D-48DC-9229-D4E068E7353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970727" y="2112937"/>
            <a:ext cx="591873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FDDD044-9F72-4617-8B35-05D0355DAEAE}"/>
              </a:ext>
            </a:extLst>
          </p:cNvPr>
          <p:cNvSpPr txBox="1"/>
          <p:nvPr/>
        </p:nvSpPr>
        <p:spPr>
          <a:xfrm>
            <a:off x="624840" y="25908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52D0D1B-0756-40AD-BAE5-8379269C7602}"/>
              </a:ext>
            </a:extLst>
          </p:cNvPr>
          <p:cNvSpPr/>
          <p:nvPr/>
        </p:nvSpPr>
        <p:spPr>
          <a:xfrm>
            <a:off x="1160801" y="2826389"/>
            <a:ext cx="45079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Reserva de cosechas 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E0CBE23-7FD0-432B-8534-AE219C64ABDA}"/>
              </a:ext>
            </a:extLst>
          </p:cNvPr>
          <p:cNvSpPr txBox="1"/>
          <p:nvPr/>
        </p:nvSpPr>
        <p:spPr>
          <a:xfrm>
            <a:off x="685800" y="362712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4983F29-B259-47AC-82E5-81BCA9672D2D}"/>
              </a:ext>
            </a:extLst>
          </p:cNvPr>
          <p:cNvSpPr/>
          <p:nvPr/>
        </p:nvSpPr>
        <p:spPr>
          <a:xfrm>
            <a:off x="1191281" y="3847469"/>
            <a:ext cx="34499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Democratización</a:t>
            </a: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CA816B5-8514-451E-949F-1B3FD7F25B3E}"/>
              </a:ext>
            </a:extLst>
          </p:cNvPr>
          <p:cNvCxnSpPr>
            <a:cxnSpLocks/>
          </p:cNvCxnSpPr>
          <p:nvPr/>
        </p:nvCxnSpPr>
        <p:spPr>
          <a:xfrm>
            <a:off x="4711554" y="417033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Resultado de imagen para farmer png">
            <a:extLst>
              <a:ext uri="{FF2B5EF4-FFF2-40B4-BE49-F238E27FC236}">
                <a16:creationId xmlns:a16="http://schemas.microsoft.com/office/drawing/2014/main" id="{73C0F1B8-96E7-4024-8D9E-1C3D09B4E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130" y="1567199"/>
            <a:ext cx="854390" cy="85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magen 38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6B66848-81DE-47DB-A250-AA78D0B1BC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24" y="2731921"/>
            <a:ext cx="701040" cy="701040"/>
          </a:xfrm>
          <a:prstGeom prst="rect">
            <a:avLst/>
          </a:prstGeom>
        </p:spPr>
      </p:pic>
      <p:pic>
        <p:nvPicPr>
          <p:cNvPr id="6148" name="Picture 4" descr="Resultado de imagen para cellphone png">
            <a:extLst>
              <a:ext uri="{FF2B5EF4-FFF2-40B4-BE49-F238E27FC236}">
                <a16:creationId xmlns:a16="http://schemas.microsoft.com/office/drawing/2014/main" id="{A103217F-0CA1-4262-963C-281E85969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194" y="3723931"/>
            <a:ext cx="854390" cy="85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3F211CEB-246C-4975-9E5C-6B4ECA043390}"/>
              </a:ext>
            </a:extLst>
          </p:cNvPr>
          <p:cNvSpPr txBox="1"/>
          <p:nvPr/>
        </p:nvSpPr>
        <p:spPr>
          <a:xfrm>
            <a:off x="701040" y="463296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4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66D460B6-4339-4CD2-8920-1DBAB9C00A0A}"/>
              </a:ext>
            </a:extLst>
          </p:cNvPr>
          <p:cNvSpPr/>
          <p:nvPr/>
        </p:nvSpPr>
        <p:spPr>
          <a:xfrm>
            <a:off x="1206521" y="4853309"/>
            <a:ext cx="19479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Logística</a:t>
            </a:r>
          </a:p>
        </p:txBody>
      </p: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8504ADD6-931A-4045-BD10-CBA76588B0F5}"/>
              </a:ext>
            </a:extLst>
          </p:cNvPr>
          <p:cNvCxnSpPr>
            <a:cxnSpLocks/>
          </p:cNvCxnSpPr>
          <p:nvPr/>
        </p:nvCxnSpPr>
        <p:spPr>
          <a:xfrm>
            <a:off x="3355194" y="517617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uadroTexto 48">
            <a:extLst>
              <a:ext uri="{FF2B5EF4-FFF2-40B4-BE49-F238E27FC236}">
                <a16:creationId xmlns:a16="http://schemas.microsoft.com/office/drawing/2014/main" id="{793F6EF5-7290-4A21-8234-559C853C96BE}"/>
              </a:ext>
            </a:extLst>
          </p:cNvPr>
          <p:cNvSpPr txBox="1"/>
          <p:nvPr/>
        </p:nvSpPr>
        <p:spPr>
          <a:xfrm>
            <a:off x="716280" y="569976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5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E362FB95-BB86-4DE7-BA88-FC483350EF77}"/>
              </a:ext>
            </a:extLst>
          </p:cNvPr>
          <p:cNvSpPr/>
          <p:nvPr/>
        </p:nvSpPr>
        <p:spPr>
          <a:xfrm>
            <a:off x="1221761" y="5920109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Facilidad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DF8AED3E-123B-4CAC-9AD7-B2B0D7F9EB1F}"/>
              </a:ext>
            </a:extLst>
          </p:cNvPr>
          <p:cNvCxnSpPr>
            <a:cxnSpLocks/>
          </p:cNvCxnSpPr>
          <p:nvPr/>
        </p:nvCxnSpPr>
        <p:spPr>
          <a:xfrm>
            <a:off x="3233274" y="624297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4" name="Picture 10" descr="Resultado de imagen para banco agrario png">
            <a:extLst>
              <a:ext uri="{FF2B5EF4-FFF2-40B4-BE49-F238E27FC236}">
                <a16:creationId xmlns:a16="http://schemas.microsoft.com/office/drawing/2014/main" id="{42FD390F-EF8E-4827-9057-8FA4425CC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96660" y="5928995"/>
            <a:ext cx="594360" cy="5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Resultado de imagen para ojos dibujo png">
            <a:extLst>
              <a:ext uri="{FF2B5EF4-FFF2-40B4-BE49-F238E27FC236}">
                <a16:creationId xmlns:a16="http://schemas.microsoft.com/office/drawing/2014/main" id="{E5F94DA7-9431-40BC-A3D2-70CCB680A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166" y="1529424"/>
            <a:ext cx="1061376" cy="106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769F4AEB-D149-4B9A-9DC0-C1382E3E5C66}"/>
              </a:ext>
            </a:extLst>
          </p:cNvPr>
          <p:cNvCxnSpPr>
            <a:cxnSpLocks/>
          </p:cNvCxnSpPr>
          <p:nvPr/>
        </p:nvCxnSpPr>
        <p:spPr>
          <a:xfrm>
            <a:off x="5687007" y="3149257"/>
            <a:ext cx="591873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717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F2A8F0-A115-435A-B5B8-979C8694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4" name="Online Media 3" descr="video1.mp4">
            <a:hlinkClick r:id="" action="ppaction://media"/>
            <a:extLst>
              <a:ext uri="{FF2B5EF4-FFF2-40B4-BE49-F238E27FC236}">
                <a16:creationId xmlns:a16="http://schemas.microsoft.com/office/drawing/2014/main" id="{E6CABE24-3621-F94D-A680-BFA6CE8542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7" y="0"/>
            <a:ext cx="12192277" cy="6858000"/>
          </a:xfrm>
        </p:spPr>
      </p:pic>
    </p:spTree>
    <p:extLst>
      <p:ext uri="{BB962C8B-B14F-4D97-AF65-F5344CB8AC3E}">
        <p14:creationId xmlns:p14="http://schemas.microsoft.com/office/powerpoint/2010/main" val="67619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225</Words>
  <Application>Microsoft Macintosh PowerPoint</Application>
  <PresentationFormat>Widescreen</PresentationFormat>
  <Paragraphs>68</Paragraphs>
  <Slides>15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 LT Std Light</vt:lpstr>
      <vt:lpstr>Impact</vt:lpstr>
      <vt:lpstr>Tema de Office</vt:lpstr>
      <vt:lpstr>KRATOS EAFIT</vt:lpstr>
      <vt:lpstr>Contexto </vt:lpstr>
      <vt:lpstr>Situación actual</vt:lpstr>
      <vt:lpstr>PowerPoint Presentation</vt:lpstr>
      <vt:lpstr>Ecosistema de integración </vt:lpstr>
      <vt:lpstr>Plan siembra</vt:lpstr>
      <vt:lpstr>PowerPoint Presentation</vt:lpstr>
      <vt:lpstr>Market place Plan siembra</vt:lpstr>
      <vt:lpstr>PowerPoint Presentation</vt:lpstr>
      <vt:lpstr>PowerPoint Presentation</vt:lpstr>
      <vt:lpstr>¿Rentable?</vt:lpstr>
      <vt:lpstr>¿Qué lograremos?</vt:lpstr>
      <vt:lpstr>Estamos construyendo país</vt:lpstr>
      <vt:lpstr>PowerPoint Presentation</vt:lpstr>
      <vt:lpstr>¿Por qué es escalable?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KRATOS EAFIT</dc:title>
  <dc:creator>Sofia Sierra</dc:creator>
  <cp:lastModifiedBy>Ronald Cardona Martinez</cp:lastModifiedBy>
  <cp:revision>15</cp:revision>
  <dcterms:created xsi:type="dcterms:W3CDTF">2019-10-26T18:54:04Z</dcterms:created>
  <dcterms:modified xsi:type="dcterms:W3CDTF">2019-10-26T21:16:54Z</dcterms:modified>
</cp:coreProperties>
</file>